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68" r:id="rId2"/>
    <p:sldId id="257" r:id="rId3"/>
    <p:sldId id="267" r:id="rId4"/>
    <p:sldId id="260"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6556" autoAdjust="0"/>
  </p:normalViewPr>
  <p:slideViewPr>
    <p:cSldViewPr snapToGrid="0">
      <p:cViewPr varScale="1">
        <p:scale>
          <a:sx n="59" d="100"/>
          <a:sy n="59" d="100"/>
        </p:scale>
        <p:origin x="109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3D4BCD-1177-4200-82F5-6C9C53ADD52C}" type="datetimeFigureOut">
              <a:rPr lang="en-US" smtClean="0"/>
              <a:t>10-Nov-19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6ACE94-601D-41F0-B296-D510D6A6AEF5}" type="slidenum">
              <a:rPr lang="en-US" smtClean="0"/>
              <a:t>‹#›</a:t>
            </a:fld>
            <a:endParaRPr lang="en-US"/>
          </a:p>
        </p:txBody>
      </p:sp>
    </p:spTree>
    <p:extLst>
      <p:ext uri="{BB962C8B-B14F-4D97-AF65-F5344CB8AC3E}">
        <p14:creationId xmlns:p14="http://schemas.microsoft.com/office/powerpoint/2010/main" val="1045966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Terrorism is an act of violence that is designed to instill fear through the violent victimization of certain groups of people (</a:t>
            </a:r>
            <a:r>
              <a:rPr lang="en-US" sz="1200" kern="1200" dirty="0" err="1">
                <a:solidFill>
                  <a:schemeClr val="tx1"/>
                </a:solidFill>
                <a:effectLst/>
                <a:latin typeface="+mn-lt"/>
                <a:ea typeface="+mn-ea"/>
                <a:cs typeface="+mn-cs"/>
              </a:rPr>
              <a:t>Akcinaroglu</a:t>
            </a:r>
            <a:r>
              <a:rPr lang="en-US" sz="1200" kern="1200" dirty="0">
                <a:solidFill>
                  <a:schemeClr val="tx1"/>
                </a:solidFill>
                <a:effectLst/>
                <a:latin typeface="+mn-lt"/>
                <a:ea typeface="+mn-ea"/>
                <a:cs typeface="+mn-cs"/>
              </a:rPr>
              <a:t> &amp; </a:t>
            </a:r>
            <a:r>
              <a:rPr lang="en-US" sz="1200" kern="1200" dirty="0" err="1">
                <a:solidFill>
                  <a:schemeClr val="tx1"/>
                </a:solidFill>
                <a:effectLst/>
                <a:latin typeface="+mn-lt"/>
                <a:ea typeface="+mn-ea"/>
                <a:cs typeface="+mn-cs"/>
              </a:rPr>
              <a:t>Tokdemir</a:t>
            </a:r>
            <a:r>
              <a:rPr lang="en-US" sz="1200" kern="1200" dirty="0">
                <a:solidFill>
                  <a:schemeClr val="tx1"/>
                </a:solidFill>
                <a:effectLst/>
                <a:latin typeface="+mn-lt"/>
                <a:ea typeface="+mn-ea"/>
                <a:cs typeface="+mn-cs"/>
              </a:rPr>
              <a:t>, 2018).The act of terror is directed towards a particular set of people who may be perceived to be of different belief from those of the terrorists. There are several terror groups that have been formed in different places of the world in order to spread fear among the civilians. These groups have acted towards countries that do not support their agenda by mercilessly killing innocent civilians. The acts of terrorism has seen the destruction of many buildings in the world and the loss of lives in great magnitudes (Kettle&amp; Mumford, 2017) .The </a:t>
            </a:r>
            <a:r>
              <a:rPr lang="en-US" sz="1200" b="1" kern="1200" dirty="0">
                <a:solidFill>
                  <a:schemeClr val="tx1"/>
                </a:solidFill>
                <a:effectLst/>
                <a:latin typeface="+mn-lt"/>
                <a:ea typeface="+mn-ea"/>
                <a:cs typeface="+mn-cs"/>
              </a:rPr>
              <a:t>Al-</a:t>
            </a:r>
            <a:r>
              <a:rPr lang="en-US" sz="1200" b="1" kern="1200" dirty="0" err="1">
                <a:solidFill>
                  <a:schemeClr val="tx1"/>
                </a:solidFill>
                <a:effectLst/>
                <a:latin typeface="+mn-lt"/>
                <a:ea typeface="+mn-ea"/>
                <a:cs typeface="+mn-cs"/>
              </a:rPr>
              <a:t>Dasir</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terrorist group was created in 1990 after many young men mostly of Somali and Islamic origin felt left out by the world. Due to the rampant rise in unemployment and poverty levels in the African countries, the </a:t>
            </a:r>
            <a:r>
              <a:rPr lang="en-US" sz="1200" b="1" kern="1200" dirty="0">
                <a:solidFill>
                  <a:schemeClr val="tx1"/>
                </a:solidFill>
                <a:effectLst/>
                <a:latin typeface="+mn-lt"/>
                <a:ea typeface="+mn-ea"/>
                <a:cs typeface="+mn-cs"/>
              </a:rPr>
              <a:t>Al-</a:t>
            </a:r>
            <a:r>
              <a:rPr lang="en-US" sz="1200" b="1" kern="1200" dirty="0" err="1">
                <a:solidFill>
                  <a:schemeClr val="tx1"/>
                </a:solidFill>
                <a:effectLst/>
                <a:latin typeface="+mn-lt"/>
                <a:ea typeface="+mn-ea"/>
                <a:cs typeface="+mn-cs"/>
              </a:rPr>
              <a:t>Dasir</a:t>
            </a:r>
            <a:r>
              <a:rPr lang="en-US" sz="1200" kern="1200" dirty="0">
                <a:solidFill>
                  <a:schemeClr val="tx1"/>
                </a:solidFill>
                <a:effectLst/>
                <a:latin typeface="+mn-lt"/>
                <a:ea typeface="+mn-ea"/>
                <a:cs typeface="+mn-cs"/>
              </a:rPr>
              <a:t> groups provide equal employment opportunities for all individuals; who are willing to surrender their current lifestyle including family and friends and adopt their new family, the Al-</a:t>
            </a:r>
            <a:r>
              <a:rPr lang="en-US" sz="1200" kern="1200" dirty="0" err="1">
                <a:solidFill>
                  <a:schemeClr val="tx1"/>
                </a:solidFill>
                <a:effectLst/>
                <a:latin typeface="+mn-lt"/>
                <a:ea typeface="+mn-ea"/>
                <a:cs typeface="+mn-cs"/>
              </a:rPr>
              <a:t>Dasir</a:t>
            </a:r>
            <a:r>
              <a:rPr lang="en-US" sz="1200" kern="1200" dirty="0">
                <a:solidFill>
                  <a:schemeClr val="tx1"/>
                </a:solidFill>
                <a:effectLst/>
                <a:latin typeface="+mn-lt"/>
                <a:ea typeface="+mn-ea"/>
                <a:cs typeface="+mn-cs"/>
              </a:rPr>
              <a:t> family. </a:t>
            </a:r>
            <a:endParaRPr lang="en-US" dirty="0"/>
          </a:p>
        </p:txBody>
      </p:sp>
      <p:sp>
        <p:nvSpPr>
          <p:cNvPr id="4" name="Slide Number Placeholder 3"/>
          <p:cNvSpPr>
            <a:spLocks noGrp="1"/>
          </p:cNvSpPr>
          <p:nvPr>
            <p:ph type="sldNum" sz="quarter" idx="10"/>
          </p:nvPr>
        </p:nvSpPr>
        <p:spPr/>
        <p:txBody>
          <a:bodyPr/>
          <a:lstStyle/>
          <a:p>
            <a:fld id="{196ACE94-601D-41F0-B296-D510D6A6AEF5}" type="slidenum">
              <a:rPr lang="en-US" smtClean="0"/>
              <a:t>2</a:t>
            </a:fld>
            <a:endParaRPr lang="en-US"/>
          </a:p>
        </p:txBody>
      </p:sp>
    </p:spTree>
    <p:extLst>
      <p:ext uri="{BB962C8B-B14F-4D97-AF65-F5344CB8AC3E}">
        <p14:creationId xmlns:p14="http://schemas.microsoft.com/office/powerpoint/2010/main" val="2121372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Al-</a:t>
            </a:r>
            <a:r>
              <a:rPr lang="en-US" sz="1200" kern="1200" dirty="0" err="1">
                <a:solidFill>
                  <a:schemeClr val="tx1"/>
                </a:solidFill>
                <a:effectLst/>
                <a:latin typeface="+mn-lt"/>
                <a:ea typeface="+mn-ea"/>
                <a:cs typeface="+mn-cs"/>
              </a:rPr>
              <a:t>Dasir</a:t>
            </a:r>
            <a:r>
              <a:rPr lang="en-US" sz="1200" kern="1200" dirty="0">
                <a:solidFill>
                  <a:schemeClr val="tx1"/>
                </a:solidFill>
                <a:effectLst/>
                <a:latin typeface="+mn-lt"/>
                <a:ea typeface="+mn-ea"/>
                <a:cs typeface="+mn-cs"/>
              </a:rPr>
              <a:t> group is a multi-ethnic group with its headquarters based in Somalia. It was formed by the late Ahmed </a:t>
            </a:r>
            <a:r>
              <a:rPr lang="en-US" sz="1200" kern="1200" dirty="0" err="1">
                <a:solidFill>
                  <a:schemeClr val="tx1"/>
                </a:solidFill>
                <a:effectLst/>
                <a:latin typeface="+mn-lt"/>
                <a:ea typeface="+mn-ea"/>
                <a:cs typeface="+mn-cs"/>
              </a:rPr>
              <a:t>Albashuk</a:t>
            </a:r>
            <a:r>
              <a:rPr lang="en-US" sz="1200" kern="1200" dirty="0">
                <a:solidFill>
                  <a:schemeClr val="tx1"/>
                </a:solidFill>
                <a:effectLst/>
                <a:latin typeface="+mn-lt"/>
                <a:ea typeface="+mn-ea"/>
                <a:cs typeface="+mn-cs"/>
              </a:rPr>
              <a:t> and its current leader or Amir is Nasser Al-</a:t>
            </a:r>
            <a:r>
              <a:rPr lang="en-US" sz="1200" kern="1200" dirty="0" err="1">
                <a:solidFill>
                  <a:schemeClr val="tx1"/>
                </a:solidFill>
                <a:effectLst/>
                <a:latin typeface="+mn-lt"/>
                <a:ea typeface="+mn-ea"/>
                <a:cs typeface="+mn-cs"/>
              </a:rPr>
              <a:t>mashuk</a:t>
            </a:r>
            <a:r>
              <a:rPr lang="en-US" sz="1200" kern="1200" dirty="0">
                <a:solidFill>
                  <a:schemeClr val="tx1"/>
                </a:solidFill>
                <a:effectLst/>
                <a:latin typeface="+mn-lt"/>
                <a:ea typeface="+mn-ea"/>
                <a:cs typeface="+mn-cs"/>
              </a:rPr>
              <a:t>, a grandson to Ahmed </a:t>
            </a:r>
            <a:r>
              <a:rPr lang="en-US" sz="1200" kern="1200" dirty="0" err="1">
                <a:solidFill>
                  <a:schemeClr val="tx1"/>
                </a:solidFill>
                <a:effectLst/>
                <a:latin typeface="+mn-lt"/>
                <a:ea typeface="+mn-ea"/>
                <a:cs typeface="+mn-cs"/>
              </a:rPr>
              <a:t>Albashuk</a:t>
            </a:r>
            <a:r>
              <a:rPr lang="en-US" sz="1200" kern="1200" dirty="0">
                <a:solidFill>
                  <a:schemeClr val="tx1"/>
                </a:solidFill>
                <a:effectLst/>
                <a:latin typeface="+mn-lt"/>
                <a:ea typeface="+mn-ea"/>
                <a:cs typeface="+mn-cs"/>
              </a:rPr>
              <a:t>. Nasser is assisted by two deputies Abdullah </a:t>
            </a:r>
            <a:r>
              <a:rPr lang="en-US" sz="1200" kern="1200" dirty="0" err="1">
                <a:solidFill>
                  <a:schemeClr val="tx1"/>
                </a:solidFill>
                <a:effectLst/>
                <a:latin typeface="+mn-lt"/>
                <a:ea typeface="+mn-ea"/>
                <a:cs typeface="+mn-cs"/>
              </a:rPr>
              <a:t>Abdullahi</a:t>
            </a:r>
            <a:r>
              <a:rPr lang="en-US" sz="1200" kern="1200" dirty="0">
                <a:solidFill>
                  <a:schemeClr val="tx1"/>
                </a:solidFill>
                <a:effectLst/>
                <a:latin typeface="+mn-lt"/>
                <a:ea typeface="+mn-ea"/>
                <a:cs typeface="+mn-cs"/>
              </a:rPr>
              <a:t> and Osman Osmania.  While the leadership and communication channels of the organization are centralized, its operations are decentralized (Jung&amp; Lee, 2015). Its main areas of operation include Somalia, Tanzania, Kenya and Sudan. the organization has 5000 members who are recruited either willingly or forcefully. For easy management of the organization, the group has well written documents that highlights various procedures, dos and don’ts (Kettle&amp; Mumford, 2017. The group has foot soldiers. These are the people who are usually recruited to go and perform tasks on behalf of the group. The tasks include killing individuals, suicide missions as well as massacres. The foot soldiers are also the ones responsible for affairs related to the clan and nations. The group also has some foreigners working and aiding in its success. The leadership level is highly occupied by foreigners.  Unlike the Somalis who join the group knowingly, most of the foreigners are often Islamic extremists who join the group believing that it is the best place to grow their faith in Allah. The group has a secret service band, </a:t>
            </a:r>
            <a:r>
              <a:rPr lang="en-US" sz="1200" kern="1200" dirty="0" err="1">
                <a:solidFill>
                  <a:schemeClr val="tx1"/>
                </a:solidFill>
                <a:effectLst/>
                <a:latin typeface="+mn-lt"/>
                <a:ea typeface="+mn-ea"/>
                <a:cs typeface="+mn-cs"/>
              </a:rPr>
              <a:t>Alsaeka</a:t>
            </a:r>
            <a:r>
              <a:rPr lang="en-US" sz="1200" kern="1200" dirty="0">
                <a:solidFill>
                  <a:schemeClr val="tx1"/>
                </a:solidFill>
                <a:effectLst/>
                <a:latin typeface="+mn-lt"/>
                <a:ea typeface="+mn-ea"/>
                <a:cs typeface="+mn-cs"/>
              </a:rPr>
              <a:t>. This special unit is made up of both foreigners and Muslims. Their main role is to act as informants for the group leaders. They enquire about government operations towards eliminating members of the group, attacks planned by the government on the group and give detailed information on the dates when attacks against the group are likely to happen. They also act as snitches to identify members of the group who have double allegiance; to both the government and the Al-</a:t>
            </a:r>
            <a:r>
              <a:rPr lang="en-US" sz="1200" kern="1200" dirty="0" err="1">
                <a:solidFill>
                  <a:schemeClr val="tx1"/>
                </a:solidFill>
                <a:effectLst/>
                <a:latin typeface="+mn-lt"/>
                <a:ea typeface="+mn-ea"/>
                <a:cs typeface="+mn-cs"/>
              </a:rPr>
              <a:t>Dasir</a:t>
            </a:r>
            <a:r>
              <a:rPr lang="en-US" sz="1200" kern="1200" dirty="0">
                <a:solidFill>
                  <a:schemeClr val="tx1"/>
                </a:solidFill>
                <a:effectLst/>
                <a:latin typeface="+mn-lt"/>
                <a:ea typeface="+mn-ea"/>
                <a:cs typeface="+mn-cs"/>
              </a:rPr>
              <a:t> family. </a:t>
            </a:r>
            <a:endParaRPr lang="en-US" dirty="0"/>
          </a:p>
        </p:txBody>
      </p:sp>
      <p:sp>
        <p:nvSpPr>
          <p:cNvPr id="4" name="Slide Number Placeholder 3"/>
          <p:cNvSpPr>
            <a:spLocks noGrp="1"/>
          </p:cNvSpPr>
          <p:nvPr>
            <p:ph type="sldNum" sz="quarter" idx="10"/>
          </p:nvPr>
        </p:nvSpPr>
        <p:spPr/>
        <p:txBody>
          <a:bodyPr/>
          <a:lstStyle/>
          <a:p>
            <a:fld id="{196ACE94-601D-41F0-B296-D510D6A6AEF5}" type="slidenum">
              <a:rPr lang="en-US" smtClean="0"/>
              <a:t>3</a:t>
            </a:fld>
            <a:endParaRPr lang="en-US"/>
          </a:p>
        </p:txBody>
      </p:sp>
    </p:spTree>
    <p:extLst>
      <p:ext uri="{BB962C8B-B14F-4D97-AF65-F5344CB8AC3E}">
        <p14:creationId xmlns:p14="http://schemas.microsoft.com/office/powerpoint/2010/main" val="3377277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State sponsorship of terrorism involves the Al-</a:t>
            </a:r>
            <a:r>
              <a:rPr lang="en-US" sz="1200" kern="1200" dirty="0" err="1">
                <a:solidFill>
                  <a:schemeClr val="tx1"/>
                </a:solidFill>
                <a:effectLst/>
                <a:latin typeface="+mn-lt"/>
                <a:ea typeface="+mn-ea"/>
                <a:cs typeface="+mn-cs"/>
              </a:rPr>
              <a:t>Dasir</a:t>
            </a:r>
            <a:r>
              <a:rPr lang="en-US" sz="1200" kern="1200" dirty="0">
                <a:solidFill>
                  <a:schemeClr val="tx1"/>
                </a:solidFill>
                <a:effectLst/>
                <a:latin typeface="+mn-lt"/>
                <a:ea typeface="+mn-ea"/>
                <a:cs typeface="+mn-cs"/>
              </a:rPr>
              <a:t> group receiving support from various countries to help it run its activities. There are four states which have been and still are of important financial support to the group. These states are Sudan, Syria, Iran and North Korea. Iran has been the greatest state sponsor of the Al-</a:t>
            </a:r>
            <a:r>
              <a:rPr lang="en-US" sz="1200" kern="1200" dirty="0" err="1">
                <a:solidFill>
                  <a:schemeClr val="tx1"/>
                </a:solidFill>
                <a:effectLst/>
                <a:latin typeface="+mn-lt"/>
                <a:ea typeface="+mn-ea"/>
                <a:cs typeface="+mn-cs"/>
              </a:rPr>
              <a:t>Dasir</a:t>
            </a:r>
            <a:r>
              <a:rPr lang="en-US" sz="1200" kern="1200" dirty="0">
                <a:solidFill>
                  <a:schemeClr val="tx1"/>
                </a:solidFill>
                <a:effectLst/>
                <a:latin typeface="+mn-lt"/>
                <a:ea typeface="+mn-ea"/>
                <a:cs typeface="+mn-cs"/>
              </a:rPr>
              <a:t> group followed by Syria, Sudan and North Korea in descending order. The</a:t>
            </a:r>
            <a:r>
              <a:rPr lang="en-US" sz="1200" kern="1200" baseline="0" dirty="0">
                <a:solidFill>
                  <a:schemeClr val="tx1"/>
                </a:solidFill>
                <a:effectLst/>
                <a:latin typeface="+mn-lt"/>
                <a:ea typeface="+mn-ea"/>
                <a:cs typeface="+mn-cs"/>
              </a:rPr>
              <a:t> group receives funds from sympathizers.</a:t>
            </a:r>
            <a:r>
              <a:rPr lang="en-US" sz="1200" kern="1200" dirty="0">
                <a:solidFill>
                  <a:schemeClr val="tx1"/>
                </a:solidFill>
                <a:effectLst/>
                <a:latin typeface="+mn-lt"/>
                <a:ea typeface="+mn-ea"/>
                <a:cs typeface="+mn-cs"/>
              </a:rPr>
              <a:t> Often, money is transacted as gifts, donations to charities, making them appear legal though the intended purpose if illegal. The illegal activities that the group engages in to fund its activities range from low-scale criminal activities to organized criminal activities. A common source of income for the group is kidnapping social workers, government officials and children born to the noble families then asking for huge ransom before release of these individuals. On the other hand, popular support involves many people being in favor of the terrorist activities. The group has offered a lot of support, support which the government could not offer to the local residents. The organization has built boreholes, modified roads to enable efficient transport as well as through Al-</a:t>
            </a:r>
            <a:r>
              <a:rPr lang="en-US" sz="1200" kern="1200" dirty="0" err="1">
                <a:solidFill>
                  <a:schemeClr val="tx1"/>
                </a:solidFill>
                <a:effectLst/>
                <a:latin typeface="+mn-lt"/>
                <a:ea typeface="+mn-ea"/>
                <a:cs typeface="+mn-cs"/>
              </a:rPr>
              <a:t>Dasir</a:t>
            </a:r>
            <a:r>
              <a:rPr lang="en-US" sz="1200" kern="1200" dirty="0">
                <a:solidFill>
                  <a:schemeClr val="tx1"/>
                </a:solidFill>
                <a:effectLst/>
                <a:latin typeface="+mn-lt"/>
                <a:ea typeface="+mn-ea"/>
                <a:cs typeface="+mn-cs"/>
              </a:rPr>
              <a:t>; local social amenities like schools and medical clinics have been built. In a community whose stability of life has been brought about by Al-</a:t>
            </a:r>
            <a:r>
              <a:rPr lang="en-US" sz="1200" kern="1200" dirty="0" err="1">
                <a:solidFill>
                  <a:schemeClr val="tx1"/>
                </a:solidFill>
                <a:effectLst/>
                <a:latin typeface="+mn-lt"/>
                <a:ea typeface="+mn-ea"/>
                <a:cs typeface="+mn-cs"/>
              </a:rPr>
              <a:t>Dasir</a:t>
            </a:r>
            <a:r>
              <a:rPr lang="en-US" sz="1200" kern="1200" dirty="0">
                <a:solidFill>
                  <a:schemeClr val="tx1"/>
                </a:solidFill>
                <a:effectLst/>
                <a:latin typeface="+mn-lt"/>
                <a:ea typeface="+mn-ea"/>
                <a:cs typeface="+mn-cs"/>
              </a:rPr>
              <a:t>, it is difficult to influence and tell them that Al-</a:t>
            </a:r>
            <a:r>
              <a:rPr lang="en-US" sz="1200" kern="1200" dirty="0" err="1">
                <a:solidFill>
                  <a:schemeClr val="tx1"/>
                </a:solidFill>
                <a:effectLst/>
                <a:latin typeface="+mn-lt"/>
                <a:ea typeface="+mn-ea"/>
                <a:cs typeface="+mn-cs"/>
              </a:rPr>
              <a:t>Dasir</a:t>
            </a:r>
            <a:r>
              <a:rPr lang="en-US" sz="1200" kern="1200" dirty="0">
                <a:solidFill>
                  <a:schemeClr val="tx1"/>
                </a:solidFill>
                <a:effectLst/>
                <a:latin typeface="+mn-lt"/>
                <a:ea typeface="+mn-ea"/>
                <a:cs typeface="+mn-cs"/>
              </a:rPr>
              <a:t> is a terrorist group.</a:t>
            </a:r>
            <a:endParaRPr lang="en-US" dirty="0"/>
          </a:p>
        </p:txBody>
      </p:sp>
      <p:sp>
        <p:nvSpPr>
          <p:cNvPr id="4" name="Slide Number Placeholder 3"/>
          <p:cNvSpPr>
            <a:spLocks noGrp="1"/>
          </p:cNvSpPr>
          <p:nvPr>
            <p:ph type="sldNum" sz="quarter" idx="10"/>
          </p:nvPr>
        </p:nvSpPr>
        <p:spPr/>
        <p:txBody>
          <a:bodyPr/>
          <a:lstStyle/>
          <a:p>
            <a:fld id="{196ACE94-601D-41F0-B296-D510D6A6AEF5}" type="slidenum">
              <a:rPr lang="en-US" smtClean="0"/>
              <a:t>4</a:t>
            </a:fld>
            <a:endParaRPr lang="en-US"/>
          </a:p>
        </p:txBody>
      </p:sp>
    </p:spTree>
    <p:extLst>
      <p:ext uri="{BB962C8B-B14F-4D97-AF65-F5344CB8AC3E}">
        <p14:creationId xmlns:p14="http://schemas.microsoft.com/office/powerpoint/2010/main" val="933933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Al-</a:t>
            </a:r>
            <a:r>
              <a:rPr lang="en-US" sz="1200" kern="1200" dirty="0" err="1">
                <a:solidFill>
                  <a:schemeClr val="tx1"/>
                </a:solidFill>
                <a:effectLst/>
                <a:latin typeface="+mn-lt"/>
                <a:ea typeface="+mn-ea"/>
                <a:cs typeface="+mn-cs"/>
              </a:rPr>
              <a:t>Dasir</a:t>
            </a:r>
            <a:r>
              <a:rPr lang="en-US" sz="1200" kern="1200" dirty="0">
                <a:solidFill>
                  <a:schemeClr val="tx1"/>
                </a:solidFill>
                <a:effectLst/>
                <a:latin typeface="+mn-lt"/>
                <a:ea typeface="+mn-ea"/>
                <a:cs typeface="+mn-cs"/>
              </a:rPr>
              <a:t> terror group also has an economic agenda. Through the existence of the group, they aim to control all the economic activities that are in place. There are several economic activities in Somalia which generate a lot of revenues and thus it is the agenda of the group to ensure that they are able to reap big from this economic activities. They have therefore gone ahead to take over the businesses that are there and employed the members of the public to run them. The financial agenda of the group relates to the acquiring of financial resources (Ruggiero, 2019).Through this, they aim to create a large pool of finances that will enable them to carry out their operations smoothly and also pursue better lives. Finances are very important when it comes to the issue of managing the group activities and thus they highly need it. The terror group also has in place a social agenda for the people of the society. They aim to create a strong society that is founded on the beliefs that the group is advocating for. They aim to have a society that is connected and which shares every aspect of life amongst themselves. This is quite important for them as they are able to utilize this to acquire critical information regarding how people view the group. The terror group also has the goal of taking over the management of the whole country of Somalia. They seek to spread their wings and cover the whole country in the management of the affairs of the country. This will enable them to have an influence on the legislations that are passed in the country and other critical decisions that affect the day to day activities of the country. They will be able to control all the important sectors of the country that bring about huge revenues and therefore able to achieve greater wealth. The terror group also intends to build up their ammunitions and equipment that are necessary for the operation of the group. They seek to ensure that they have an abundance of equipment that will be able to assist them in tracking their enemies through the latest technologies. The sophisticated equipment and weapons are important for them to fit their enemies and protect the territories that they already have. Another important goal of the terror group is that of discouraging tourism, investments and any form of assistance that may be brought by external forces into the country. The group is created with the aim of establishing their own programs and policies in the country. For this to be achieved, they have to ensure that they first create a feeling of dependence by the people who would therefore have to rely on the terror group.</a:t>
            </a:r>
            <a:endParaRPr lang="en-US" dirty="0"/>
          </a:p>
        </p:txBody>
      </p:sp>
      <p:sp>
        <p:nvSpPr>
          <p:cNvPr id="4" name="Slide Number Placeholder 3"/>
          <p:cNvSpPr>
            <a:spLocks noGrp="1"/>
          </p:cNvSpPr>
          <p:nvPr>
            <p:ph type="sldNum" sz="quarter" idx="10"/>
          </p:nvPr>
        </p:nvSpPr>
        <p:spPr/>
        <p:txBody>
          <a:bodyPr/>
          <a:lstStyle/>
          <a:p>
            <a:fld id="{196ACE94-601D-41F0-B296-D510D6A6AEF5}" type="slidenum">
              <a:rPr lang="en-US" smtClean="0"/>
              <a:t>5</a:t>
            </a:fld>
            <a:endParaRPr lang="en-US"/>
          </a:p>
        </p:txBody>
      </p:sp>
    </p:spTree>
    <p:extLst>
      <p:ext uri="{BB962C8B-B14F-4D97-AF65-F5344CB8AC3E}">
        <p14:creationId xmlns:p14="http://schemas.microsoft.com/office/powerpoint/2010/main" val="241204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Al-</a:t>
            </a:r>
            <a:r>
              <a:rPr lang="en-US" sz="1200" kern="1200" dirty="0" err="1">
                <a:solidFill>
                  <a:schemeClr val="tx1"/>
                </a:solidFill>
                <a:effectLst/>
                <a:latin typeface="+mn-lt"/>
                <a:ea typeface="+mn-ea"/>
                <a:cs typeface="+mn-cs"/>
              </a:rPr>
              <a:t>Dasir</a:t>
            </a:r>
            <a:r>
              <a:rPr lang="en-US" sz="1200" kern="1200" dirty="0">
                <a:solidFill>
                  <a:schemeClr val="tx1"/>
                </a:solidFill>
                <a:effectLst/>
                <a:latin typeface="+mn-lt"/>
                <a:ea typeface="+mn-ea"/>
                <a:cs typeface="+mn-cs"/>
              </a:rPr>
              <a:t> was founded on the beliefs of the Muslim extremist and therefore seeks to instill the teachings on the members of the public. This is done with the intention of wiping out the non-Muslims communities in the region. This they believe will enable them to advance their agenda in a better way as all the people will be subscribing to one form of religion. The terror group has adopted the expansionist jihadi philosophy that is normally associated with the larger al-Qaida group. This philosophy advocates for the members of the Muslim community to defend themselves against any form of oppression or external aggression (</a:t>
            </a:r>
            <a:r>
              <a:rPr lang="en-US" sz="1200" kern="1200" dirty="0" err="1">
                <a:solidFill>
                  <a:schemeClr val="tx1"/>
                </a:solidFill>
                <a:effectLst/>
                <a:latin typeface="+mn-lt"/>
                <a:ea typeface="+mn-ea"/>
                <a:cs typeface="+mn-cs"/>
              </a:rPr>
              <a:t>Laqueur</a:t>
            </a:r>
            <a:r>
              <a:rPr lang="en-US" sz="1200" kern="1200" dirty="0">
                <a:solidFill>
                  <a:schemeClr val="tx1"/>
                </a:solidFill>
                <a:effectLst/>
                <a:latin typeface="+mn-lt"/>
                <a:ea typeface="+mn-ea"/>
                <a:cs typeface="+mn-cs"/>
              </a:rPr>
              <a:t>, 2017).  The philosophy advocates for the people to struggle to achieve all this through the execution of effort in the cause of God. The members of the terror group are taught to fight for what they believe is right and to defend themselves in the name of their God. They have also been able to recruit more members who would have otherwise joined other groups such as the Al-</a:t>
            </a:r>
            <a:r>
              <a:rPr lang="en-US" sz="1200" kern="1200" dirty="0" err="1">
                <a:solidFill>
                  <a:schemeClr val="tx1"/>
                </a:solidFill>
                <a:effectLst/>
                <a:latin typeface="+mn-lt"/>
                <a:ea typeface="+mn-ea"/>
                <a:cs typeface="+mn-cs"/>
              </a:rPr>
              <a:t>Shabab</a:t>
            </a:r>
            <a:r>
              <a:rPr lang="en-US" sz="1200" kern="1200" dirty="0">
                <a:solidFill>
                  <a:schemeClr val="tx1"/>
                </a:solidFill>
                <a:effectLst/>
                <a:latin typeface="+mn-lt"/>
                <a:ea typeface="+mn-ea"/>
                <a:cs typeface="+mn-cs"/>
              </a:rPr>
              <a:t> through the jihad philosophy. </a:t>
            </a:r>
            <a:endParaRPr lang="en-US" dirty="0"/>
          </a:p>
        </p:txBody>
      </p:sp>
      <p:sp>
        <p:nvSpPr>
          <p:cNvPr id="4" name="Slide Number Placeholder 3"/>
          <p:cNvSpPr>
            <a:spLocks noGrp="1"/>
          </p:cNvSpPr>
          <p:nvPr>
            <p:ph type="sldNum" sz="quarter" idx="10"/>
          </p:nvPr>
        </p:nvSpPr>
        <p:spPr/>
        <p:txBody>
          <a:bodyPr/>
          <a:lstStyle/>
          <a:p>
            <a:fld id="{196ACE94-601D-41F0-B296-D510D6A6AEF5}" type="slidenum">
              <a:rPr lang="en-US" smtClean="0"/>
              <a:t>6</a:t>
            </a:fld>
            <a:endParaRPr lang="en-US"/>
          </a:p>
        </p:txBody>
      </p:sp>
    </p:spTree>
    <p:extLst>
      <p:ext uri="{BB962C8B-B14F-4D97-AF65-F5344CB8AC3E}">
        <p14:creationId xmlns:p14="http://schemas.microsoft.com/office/powerpoint/2010/main" val="1209523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group short term objective is to ensure that they accumulate enough resources in the areas that they are controlling even as they seek to expand in future. This ensures that they have adequate resources that is useful in the expansion of other territories and also in the control of the whole country. Another short term objective that the group intend is to gain popularity as much as possible through the manipulation of the media. They seek to ensure that they are well known outside the boundaries of Somalia. The medium objective involve having a substantial amount of people converted to the philosophy of the terror group. They intend to carry out the teachings of the jihad philosophy to all the members of the society and with that be able to convert a huge chunk of them. One long term goal of the group is to establish a caliphate state where only Islamic people dwell. One of the pre-requisites before this condition is fully met is to eliminate all non-Muslims basically Christians and Hindus from Iraq, give all authority to an Amir who will lead the people in expansion of the state. Apart from establishing a state where only Islamic people dwell, the group also has a long term objective of controlling the entire state. The fact that all the people will already have been converted to Islamism will make it easier for them to advance their interest. They are therefore striving to ensure that they have the entire state under their control which will allow them to control the resources that are critical to the state.</a:t>
            </a:r>
            <a:endParaRPr lang="en-US" dirty="0"/>
          </a:p>
        </p:txBody>
      </p:sp>
      <p:sp>
        <p:nvSpPr>
          <p:cNvPr id="4" name="Slide Number Placeholder 3"/>
          <p:cNvSpPr>
            <a:spLocks noGrp="1"/>
          </p:cNvSpPr>
          <p:nvPr>
            <p:ph type="sldNum" sz="quarter" idx="10"/>
          </p:nvPr>
        </p:nvSpPr>
        <p:spPr/>
        <p:txBody>
          <a:bodyPr/>
          <a:lstStyle/>
          <a:p>
            <a:fld id="{196ACE94-601D-41F0-B296-D510D6A6AEF5}" type="slidenum">
              <a:rPr lang="en-US" smtClean="0"/>
              <a:t>7</a:t>
            </a:fld>
            <a:endParaRPr lang="en-US"/>
          </a:p>
        </p:txBody>
      </p:sp>
    </p:spTree>
    <p:extLst>
      <p:ext uri="{BB962C8B-B14F-4D97-AF65-F5344CB8AC3E}">
        <p14:creationId xmlns:p14="http://schemas.microsoft.com/office/powerpoint/2010/main" val="441535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plan here is to attack one of the tallest buildings that is located in the capital city Mogadishu. The building houses a number of businesses that are owned and managed by foreigners. The reason for this attack is due to the actions that the foreign governments have had towards the Muslim people and especially in Somalia. The attack will be carried out by several members of the group who will walk in to the building an unleash gunshots on the people. The</a:t>
            </a:r>
            <a:r>
              <a:rPr lang="en-US" sz="1200" kern="1200" baseline="0" dirty="0">
                <a:solidFill>
                  <a:schemeClr val="tx1"/>
                </a:solidFill>
                <a:effectLst/>
                <a:latin typeface="+mn-lt"/>
                <a:ea typeface="+mn-ea"/>
                <a:cs typeface="+mn-cs"/>
              </a:rPr>
              <a:t> attackers will disguise themselves as customers which will assist in them breaching the security.</a:t>
            </a:r>
            <a:r>
              <a:rPr lang="en-US" sz="1200" kern="1200" dirty="0">
                <a:solidFill>
                  <a:schemeClr val="tx1"/>
                </a:solidFill>
                <a:effectLst/>
                <a:latin typeface="+mn-lt"/>
                <a:ea typeface="+mn-ea"/>
                <a:cs typeface="+mn-cs"/>
              </a:rPr>
              <a:t> The commander of the attack will be based on a different building not far from the site of the attack and will help in the coordination and giving out of instructions to the leader of the attackers. The leader of the attack will communicate with his team using a secure line that will be disposed moments before the attack is carried out.</a:t>
            </a:r>
            <a:endParaRPr lang="en-US" dirty="0"/>
          </a:p>
        </p:txBody>
      </p:sp>
      <p:sp>
        <p:nvSpPr>
          <p:cNvPr id="4" name="Slide Number Placeholder 3"/>
          <p:cNvSpPr>
            <a:spLocks noGrp="1"/>
          </p:cNvSpPr>
          <p:nvPr>
            <p:ph type="sldNum" sz="quarter" idx="10"/>
          </p:nvPr>
        </p:nvSpPr>
        <p:spPr/>
        <p:txBody>
          <a:bodyPr/>
          <a:lstStyle/>
          <a:p>
            <a:fld id="{196ACE94-601D-41F0-B296-D510D6A6AEF5}" type="slidenum">
              <a:rPr lang="en-US" smtClean="0"/>
              <a:t>8</a:t>
            </a:fld>
            <a:endParaRPr lang="en-US"/>
          </a:p>
        </p:txBody>
      </p:sp>
    </p:spTree>
    <p:extLst>
      <p:ext uri="{BB962C8B-B14F-4D97-AF65-F5344CB8AC3E}">
        <p14:creationId xmlns:p14="http://schemas.microsoft.com/office/powerpoint/2010/main" val="1432007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Terror groups across the world engage in a lot of activities that help them advance the terrorist actions that they wish to. The groups are able to organize themselves in a manner that makes the operations of their group proceed in an efficient way. They have been able to establish several structures that give them the proper coordination of activities. The finances of the terror groups has also been enhanced through the numerous financial backing that these groups have achieved over the years. The charity institutions are mostly used to pass this transactions and therefore it is important that they be audited well enough to establish the source of their funds. This action is bound to identify the illegal funds that have been transacted by the group sympathizers and this will result in the activities of the group being crippled.</a:t>
            </a:r>
            <a:endParaRPr lang="en-US" dirty="0"/>
          </a:p>
        </p:txBody>
      </p:sp>
      <p:sp>
        <p:nvSpPr>
          <p:cNvPr id="4" name="Slide Number Placeholder 3"/>
          <p:cNvSpPr>
            <a:spLocks noGrp="1"/>
          </p:cNvSpPr>
          <p:nvPr>
            <p:ph type="sldNum" sz="quarter" idx="10"/>
          </p:nvPr>
        </p:nvSpPr>
        <p:spPr/>
        <p:txBody>
          <a:bodyPr/>
          <a:lstStyle/>
          <a:p>
            <a:fld id="{196ACE94-601D-41F0-B296-D510D6A6AEF5}" type="slidenum">
              <a:rPr lang="en-US" smtClean="0"/>
              <a:t>9</a:t>
            </a:fld>
            <a:endParaRPr lang="en-US"/>
          </a:p>
        </p:txBody>
      </p:sp>
    </p:spTree>
    <p:extLst>
      <p:ext uri="{BB962C8B-B14F-4D97-AF65-F5344CB8AC3E}">
        <p14:creationId xmlns:p14="http://schemas.microsoft.com/office/powerpoint/2010/main" val="1167020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9E91EE-4677-4747-B4D4-D8BD7CFC8179}" type="datetimeFigureOut">
              <a:rPr lang="en-US" smtClean="0"/>
              <a:t>10-Nov-19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89707-203F-445E-91B6-5F4EAF89F738}" type="slidenum">
              <a:rPr lang="en-US" smtClean="0"/>
              <a:t>‹#›</a:t>
            </a:fld>
            <a:endParaRPr lang="en-US"/>
          </a:p>
        </p:txBody>
      </p:sp>
    </p:spTree>
    <p:extLst>
      <p:ext uri="{BB962C8B-B14F-4D97-AF65-F5344CB8AC3E}">
        <p14:creationId xmlns:p14="http://schemas.microsoft.com/office/powerpoint/2010/main" val="82641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9E91EE-4677-4747-B4D4-D8BD7CFC8179}" type="datetimeFigureOut">
              <a:rPr lang="en-US" smtClean="0"/>
              <a:t>10-Nov-19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89707-203F-445E-91B6-5F4EAF89F738}" type="slidenum">
              <a:rPr lang="en-US" smtClean="0"/>
              <a:t>‹#›</a:t>
            </a:fld>
            <a:endParaRPr lang="en-US"/>
          </a:p>
        </p:txBody>
      </p:sp>
    </p:spTree>
    <p:extLst>
      <p:ext uri="{BB962C8B-B14F-4D97-AF65-F5344CB8AC3E}">
        <p14:creationId xmlns:p14="http://schemas.microsoft.com/office/powerpoint/2010/main" val="1680756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9E91EE-4677-4747-B4D4-D8BD7CFC8179}" type="datetimeFigureOut">
              <a:rPr lang="en-US" smtClean="0"/>
              <a:t>10-Nov-19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89707-203F-445E-91B6-5F4EAF89F738}" type="slidenum">
              <a:rPr lang="en-US" smtClean="0"/>
              <a:t>‹#›</a:t>
            </a:fld>
            <a:endParaRPr lang="en-US"/>
          </a:p>
        </p:txBody>
      </p:sp>
    </p:spTree>
    <p:extLst>
      <p:ext uri="{BB962C8B-B14F-4D97-AF65-F5344CB8AC3E}">
        <p14:creationId xmlns:p14="http://schemas.microsoft.com/office/powerpoint/2010/main" val="263082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9E91EE-4677-4747-B4D4-D8BD7CFC8179}" type="datetimeFigureOut">
              <a:rPr lang="en-US" smtClean="0"/>
              <a:t>10-Nov-19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C89707-203F-445E-91B6-5F4EAF89F738}" type="slidenum">
              <a:rPr lang="en-US" smtClean="0"/>
              <a:t>‹#›</a:t>
            </a:fld>
            <a:endParaRPr lang="en-US"/>
          </a:p>
        </p:txBody>
      </p:sp>
    </p:spTree>
    <p:extLst>
      <p:ext uri="{BB962C8B-B14F-4D97-AF65-F5344CB8AC3E}">
        <p14:creationId xmlns:p14="http://schemas.microsoft.com/office/powerpoint/2010/main" val="234200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9E91EE-4677-4747-B4D4-D8BD7CFC8179}" type="datetimeFigureOut">
              <a:rPr lang="en-US" smtClean="0"/>
              <a:t>10-Nov-19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C89707-203F-445E-91B6-5F4EAF89F738}" type="slidenum">
              <a:rPr lang="en-US" smtClean="0"/>
              <a:t>‹#›</a:t>
            </a:fld>
            <a:endParaRPr lang="en-US"/>
          </a:p>
        </p:txBody>
      </p:sp>
    </p:spTree>
    <p:extLst>
      <p:ext uri="{BB962C8B-B14F-4D97-AF65-F5344CB8AC3E}">
        <p14:creationId xmlns:p14="http://schemas.microsoft.com/office/powerpoint/2010/main" val="181197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9E91EE-4677-4747-B4D4-D8BD7CFC8179}" type="datetimeFigureOut">
              <a:rPr lang="en-US" smtClean="0"/>
              <a:t>10-Nov-19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C89707-203F-445E-91B6-5F4EAF89F738}" type="slidenum">
              <a:rPr lang="en-US" smtClean="0"/>
              <a:t>‹#›</a:t>
            </a:fld>
            <a:endParaRPr lang="en-US"/>
          </a:p>
        </p:txBody>
      </p:sp>
    </p:spTree>
    <p:extLst>
      <p:ext uri="{BB962C8B-B14F-4D97-AF65-F5344CB8AC3E}">
        <p14:creationId xmlns:p14="http://schemas.microsoft.com/office/powerpoint/2010/main" val="814177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9E91EE-4677-4747-B4D4-D8BD7CFC8179}" type="datetimeFigureOut">
              <a:rPr lang="en-US" smtClean="0"/>
              <a:t>10-Nov-19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C89707-203F-445E-91B6-5F4EAF89F738}" type="slidenum">
              <a:rPr lang="en-US" smtClean="0"/>
              <a:t>‹#›</a:t>
            </a:fld>
            <a:endParaRPr lang="en-US"/>
          </a:p>
        </p:txBody>
      </p:sp>
    </p:spTree>
    <p:extLst>
      <p:ext uri="{BB962C8B-B14F-4D97-AF65-F5344CB8AC3E}">
        <p14:creationId xmlns:p14="http://schemas.microsoft.com/office/powerpoint/2010/main" val="2847558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9E91EE-4677-4747-B4D4-D8BD7CFC8179}" type="datetimeFigureOut">
              <a:rPr lang="en-US" smtClean="0"/>
              <a:t>10-Nov-19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C89707-203F-445E-91B6-5F4EAF89F738}" type="slidenum">
              <a:rPr lang="en-US" smtClean="0"/>
              <a:t>‹#›</a:t>
            </a:fld>
            <a:endParaRPr lang="en-US"/>
          </a:p>
        </p:txBody>
      </p:sp>
    </p:spTree>
    <p:extLst>
      <p:ext uri="{BB962C8B-B14F-4D97-AF65-F5344CB8AC3E}">
        <p14:creationId xmlns:p14="http://schemas.microsoft.com/office/powerpoint/2010/main" val="2305469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19E91EE-4677-4747-B4D4-D8BD7CFC8179}" type="datetimeFigureOut">
              <a:rPr lang="en-US" smtClean="0"/>
              <a:t>10-Nov-19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C89707-203F-445E-91B6-5F4EAF89F738}" type="slidenum">
              <a:rPr lang="en-US" smtClean="0"/>
              <a:t>‹#›</a:t>
            </a:fld>
            <a:endParaRPr lang="en-US"/>
          </a:p>
        </p:txBody>
      </p:sp>
    </p:spTree>
    <p:extLst>
      <p:ext uri="{BB962C8B-B14F-4D97-AF65-F5344CB8AC3E}">
        <p14:creationId xmlns:p14="http://schemas.microsoft.com/office/powerpoint/2010/main" val="3842255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9E91EE-4677-4747-B4D4-D8BD7CFC8179}" type="datetimeFigureOut">
              <a:rPr lang="en-US" smtClean="0"/>
              <a:t>10-Nov-19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89707-203F-445E-91B6-5F4EAF89F738}" type="slidenum">
              <a:rPr lang="en-US" smtClean="0"/>
              <a:t>‹#›</a:t>
            </a:fld>
            <a:endParaRPr lang="en-US"/>
          </a:p>
        </p:txBody>
      </p:sp>
    </p:spTree>
    <p:extLst>
      <p:ext uri="{BB962C8B-B14F-4D97-AF65-F5344CB8AC3E}">
        <p14:creationId xmlns:p14="http://schemas.microsoft.com/office/powerpoint/2010/main" val="1439679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9E91EE-4677-4747-B4D4-D8BD7CFC8179}" type="datetimeFigureOut">
              <a:rPr lang="en-US" smtClean="0"/>
              <a:t>10-Nov-19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89707-203F-445E-91B6-5F4EAF89F73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6506023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9E91EE-4677-4747-B4D4-D8BD7CFC8179}" type="datetimeFigureOut">
              <a:rPr lang="en-US" smtClean="0"/>
              <a:t>10-Nov-19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89707-203F-445E-91B6-5F4EAF89F738}" type="slidenum">
              <a:rPr lang="en-US" smtClean="0"/>
              <a:t>‹#›</a:t>
            </a:fld>
            <a:endParaRPr lang="en-US"/>
          </a:p>
        </p:txBody>
      </p:sp>
    </p:spTree>
    <p:extLst>
      <p:ext uri="{BB962C8B-B14F-4D97-AF65-F5344CB8AC3E}">
        <p14:creationId xmlns:p14="http://schemas.microsoft.com/office/powerpoint/2010/main" val="1620655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9E91EE-4677-4747-B4D4-D8BD7CFC8179}" type="datetimeFigureOut">
              <a:rPr lang="en-US" smtClean="0"/>
              <a:t>10-Nov-19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89707-203F-445E-91B6-5F4EAF89F73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828554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9E91EE-4677-4747-B4D4-D8BD7CFC8179}" type="datetimeFigureOut">
              <a:rPr lang="en-US" smtClean="0"/>
              <a:t>10-Nov-19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89707-203F-445E-91B6-5F4EAF89F738}" type="slidenum">
              <a:rPr lang="en-US" smtClean="0"/>
              <a:t>‹#›</a:t>
            </a:fld>
            <a:endParaRPr lang="en-US"/>
          </a:p>
        </p:txBody>
      </p:sp>
    </p:spTree>
    <p:extLst>
      <p:ext uri="{BB962C8B-B14F-4D97-AF65-F5344CB8AC3E}">
        <p14:creationId xmlns:p14="http://schemas.microsoft.com/office/powerpoint/2010/main" val="1770698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9E91EE-4677-4747-B4D4-D8BD7CFC8179}" type="datetimeFigureOut">
              <a:rPr lang="en-US" smtClean="0"/>
              <a:t>10-Nov-19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89707-203F-445E-91B6-5F4EAF89F738}" type="slidenum">
              <a:rPr lang="en-US" smtClean="0"/>
              <a:t>‹#›</a:t>
            </a:fld>
            <a:endParaRPr lang="en-US"/>
          </a:p>
        </p:txBody>
      </p:sp>
    </p:spTree>
    <p:extLst>
      <p:ext uri="{BB962C8B-B14F-4D97-AF65-F5344CB8AC3E}">
        <p14:creationId xmlns:p14="http://schemas.microsoft.com/office/powerpoint/2010/main" val="1240953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9E91EE-4677-4747-B4D4-D8BD7CFC8179}" type="datetimeFigureOut">
              <a:rPr lang="en-US" smtClean="0"/>
              <a:t>10-Nov-19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89707-203F-445E-91B6-5F4EAF89F738}" type="slidenum">
              <a:rPr lang="en-US" smtClean="0"/>
              <a:t>‹#›</a:t>
            </a:fld>
            <a:endParaRPr lang="en-US"/>
          </a:p>
        </p:txBody>
      </p:sp>
    </p:spTree>
    <p:extLst>
      <p:ext uri="{BB962C8B-B14F-4D97-AF65-F5344CB8AC3E}">
        <p14:creationId xmlns:p14="http://schemas.microsoft.com/office/powerpoint/2010/main" val="3791538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19E91EE-4677-4747-B4D4-D8BD7CFC8179}" type="datetimeFigureOut">
              <a:rPr lang="en-US" smtClean="0"/>
              <a:t>10-Nov-19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4C89707-203F-445E-91B6-5F4EAF89F738}" type="slidenum">
              <a:rPr lang="en-US" smtClean="0"/>
              <a:t>‹#›</a:t>
            </a:fld>
            <a:endParaRPr lang="en-US"/>
          </a:p>
        </p:txBody>
      </p:sp>
    </p:spTree>
    <p:extLst>
      <p:ext uri="{BB962C8B-B14F-4D97-AF65-F5344CB8AC3E}">
        <p14:creationId xmlns:p14="http://schemas.microsoft.com/office/powerpoint/2010/main" val="3869802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F25BA-BC08-47BC-8330-2BA0628CB286}"/>
              </a:ext>
            </a:extLst>
          </p:cNvPr>
          <p:cNvSpPr>
            <a:spLocks noGrp="1"/>
          </p:cNvSpPr>
          <p:nvPr>
            <p:ph type="ctrTitle"/>
          </p:nvPr>
        </p:nvSpPr>
        <p:spPr>
          <a:xfrm>
            <a:off x="1507067" y="1338944"/>
            <a:ext cx="7766936" cy="1828800"/>
          </a:xfrm>
        </p:spPr>
        <p:txBody>
          <a:bodyPr/>
          <a:lstStyle/>
          <a:p>
            <a:pPr algn="ctr"/>
            <a:r>
              <a:rPr lang="en-US" sz="4800" b="1" dirty="0">
                <a:solidFill>
                  <a:srgbClr val="0070C0"/>
                </a:solidFill>
                <a:latin typeface="Times New Roman" panose="02020603050405020304" pitchFamily="18" charset="0"/>
                <a:cs typeface="Times New Roman" panose="02020603050405020304" pitchFamily="18" charset="0"/>
              </a:rPr>
              <a:t>FICTITIOUS TERRORIST GROUP</a:t>
            </a:r>
            <a:endParaRPr lang="en-US" sz="4800" b="1" dirty="0">
              <a:solidFill>
                <a:srgbClr val="0070C0"/>
              </a:solidFill>
            </a:endParaRPr>
          </a:p>
        </p:txBody>
      </p:sp>
      <p:sp>
        <p:nvSpPr>
          <p:cNvPr id="3" name="Subtitle 2">
            <a:extLst>
              <a:ext uri="{FF2B5EF4-FFF2-40B4-BE49-F238E27FC236}">
                <a16:creationId xmlns:a16="http://schemas.microsoft.com/office/drawing/2014/main" id="{C88C46E0-8642-40F1-9E3F-D18745F129CA}"/>
              </a:ext>
            </a:extLst>
          </p:cNvPr>
          <p:cNvSpPr>
            <a:spLocks noGrp="1"/>
          </p:cNvSpPr>
          <p:nvPr>
            <p:ph type="subTitle" idx="1"/>
          </p:nvPr>
        </p:nvSpPr>
        <p:spPr/>
        <p:txBody>
          <a:bodyPr/>
          <a:lstStyle/>
          <a:p>
            <a:pPr algn="ctr"/>
            <a:r>
              <a:rPr lang="en-US" sz="3200" dirty="0">
                <a:solidFill>
                  <a:srgbClr val="90C226"/>
                </a:solidFill>
                <a:latin typeface="Times New Roman" panose="02020603050405020304" pitchFamily="18" charset="0"/>
                <a:ea typeface="+mj-ea"/>
                <a:cs typeface="Times New Roman" panose="02020603050405020304" pitchFamily="18" charset="0"/>
              </a:rPr>
              <a:t>By (Write Your Name Here)</a:t>
            </a:r>
            <a:endParaRPr lang="en-US" dirty="0"/>
          </a:p>
        </p:txBody>
      </p:sp>
    </p:spTree>
    <p:extLst>
      <p:ext uri="{BB962C8B-B14F-4D97-AF65-F5344CB8AC3E}">
        <p14:creationId xmlns:p14="http://schemas.microsoft.com/office/powerpoint/2010/main" val="751252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27314"/>
          </a:xfrm>
        </p:spPr>
        <p:txBody>
          <a:bodyPr>
            <a:normAutofit fontScale="90000"/>
          </a:bodyPr>
          <a:lstStyle/>
          <a:p>
            <a:pPr algn="ctr"/>
            <a:r>
              <a:rPr lang="en-US" sz="4000" u="sng" dirty="0">
                <a:latin typeface="Times New Roman" panose="02020603050405020304" pitchFamily="18" charset="0"/>
                <a:cs typeface="Times New Roman" panose="02020603050405020304" pitchFamily="18" charset="0"/>
              </a:rPr>
              <a:t>Introduction</a:t>
            </a:r>
            <a:br>
              <a:rPr lang="en-US" sz="4000" u="sng" dirty="0">
                <a:latin typeface="Times New Roman" panose="02020603050405020304" pitchFamily="18" charset="0"/>
                <a:cs typeface="Times New Roman" panose="02020603050405020304" pitchFamily="18" charset="0"/>
              </a:rPr>
            </a:br>
            <a:endParaRPr lang="en-US" sz="4000" u="sng"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763487"/>
            <a:ext cx="8596668" cy="4277876"/>
          </a:xfrm>
        </p:spPr>
        <p:txBody>
          <a:bodyPr>
            <a:normAutofit/>
          </a:bodyPr>
          <a:lstStyle/>
          <a:p>
            <a:r>
              <a:rPr lang="en-US" dirty="0"/>
              <a:t>There are several terror groups that have emerged across the world.</a:t>
            </a:r>
          </a:p>
          <a:p>
            <a:r>
              <a:rPr lang="en-US" dirty="0"/>
              <a:t>The groups have brought  a lot of suffering and death to innocent people.</a:t>
            </a:r>
          </a:p>
          <a:p>
            <a:r>
              <a:rPr lang="en-US" dirty="0"/>
              <a:t>They have established well adequate networks that help them in carrying out their activities.</a:t>
            </a:r>
          </a:p>
          <a:p>
            <a:r>
              <a:rPr lang="en-US" dirty="0"/>
              <a:t>The Al-</a:t>
            </a:r>
            <a:r>
              <a:rPr lang="en-US" dirty="0" err="1"/>
              <a:t>Dasir</a:t>
            </a:r>
            <a:r>
              <a:rPr lang="en-US" dirty="0"/>
              <a:t> terrorist group was created in 1990.</a:t>
            </a:r>
          </a:p>
          <a:p>
            <a:r>
              <a:rPr lang="en-US" dirty="0"/>
              <a:t>They intended to provide equal employment opportunities for the Somali young men.</a:t>
            </a:r>
          </a:p>
          <a:p>
            <a:r>
              <a:rPr lang="en-US" dirty="0"/>
              <a:t>The group has since expanded and recruited more members.</a:t>
            </a:r>
          </a:p>
          <a:p>
            <a:r>
              <a:rPr lang="en-US" dirty="0"/>
              <a:t>The group has created organization and financial structure that help them in achieving their objectives.</a:t>
            </a:r>
          </a:p>
          <a:p>
            <a:endParaRPr lang="en-US" dirty="0"/>
          </a:p>
          <a:p>
            <a:endParaRPr lang="en-US" dirty="0"/>
          </a:p>
        </p:txBody>
      </p:sp>
    </p:spTree>
    <p:extLst>
      <p:ext uri="{BB962C8B-B14F-4D97-AF65-F5344CB8AC3E}">
        <p14:creationId xmlns:p14="http://schemas.microsoft.com/office/powerpoint/2010/main" val="2194573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45671"/>
          </a:xfrm>
        </p:spPr>
        <p:txBody>
          <a:bodyPr>
            <a:normAutofit fontScale="90000"/>
          </a:bodyPr>
          <a:lstStyle/>
          <a:p>
            <a:pPr algn="ctr"/>
            <a:r>
              <a:rPr lang="en-US" sz="4000" b="1" dirty="0">
                <a:latin typeface="Times New Roman" panose="02020603050405020304" pitchFamily="18" charset="0"/>
                <a:cs typeface="Times New Roman" panose="02020603050405020304" pitchFamily="18" charset="0"/>
              </a:rPr>
              <a:t>Organizational structure</a:t>
            </a:r>
            <a:br>
              <a:rPr lang="en-US" sz="4000" dirty="0">
                <a:effectLst/>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32857"/>
            <a:ext cx="8596668" cy="4408505"/>
          </a:xfrm>
        </p:spPr>
        <p:txBody>
          <a:bodyPr>
            <a:normAutofit/>
          </a:bodyPr>
          <a:lstStyle/>
          <a:p>
            <a:r>
              <a:rPr lang="en-US" dirty="0"/>
              <a:t>The group headquarters is in Somalia where the leader resides.</a:t>
            </a:r>
          </a:p>
          <a:p>
            <a:r>
              <a:rPr lang="en-US" dirty="0"/>
              <a:t>They have an estimate of about 5000 members.</a:t>
            </a:r>
          </a:p>
          <a:p>
            <a:r>
              <a:rPr lang="en-US" dirty="0"/>
              <a:t>The group has commanders that are in charge of carrying out the operations and attacks.</a:t>
            </a:r>
          </a:p>
          <a:p>
            <a:r>
              <a:rPr lang="en-US" dirty="0"/>
              <a:t>There are foot soldiers that are used to perform various tasks on the ground.</a:t>
            </a:r>
          </a:p>
          <a:p>
            <a:r>
              <a:rPr lang="en-US" dirty="0"/>
              <a:t>They also have foreigners in their organization who aid in ensuring the success of the group.</a:t>
            </a:r>
          </a:p>
          <a:p>
            <a:r>
              <a:rPr lang="en-US" dirty="0"/>
              <a:t>They have established a secret service band that acts as informants for the group leaders.</a:t>
            </a:r>
          </a:p>
          <a:p>
            <a:endParaRPr lang="en-US" dirty="0"/>
          </a:p>
        </p:txBody>
      </p:sp>
    </p:spTree>
    <p:extLst>
      <p:ext uri="{BB962C8B-B14F-4D97-AF65-F5344CB8AC3E}">
        <p14:creationId xmlns:p14="http://schemas.microsoft.com/office/powerpoint/2010/main" val="2058081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90600"/>
          </a:xfrm>
        </p:spPr>
        <p:txBody>
          <a:bodyPr>
            <a:normAutofit fontScale="90000"/>
          </a:bodyPr>
          <a:lstStyle/>
          <a:p>
            <a:pPr algn="ctr"/>
            <a:r>
              <a:rPr lang="en-US" sz="4000" b="1" dirty="0">
                <a:latin typeface="Times New Roman" panose="02020603050405020304" pitchFamily="18" charset="0"/>
                <a:cs typeface="Times New Roman" panose="02020603050405020304" pitchFamily="18" charset="0"/>
              </a:rPr>
              <a:t>Financial backing of the group</a:t>
            </a:r>
            <a:br>
              <a:rPr lang="en-US" sz="4000" b="1" dirty="0">
                <a:effectLst/>
                <a:latin typeface="Times New Roman" panose="02020603050405020304" pitchFamily="18" charset="0"/>
                <a:cs typeface="Times New Roman" panose="02020603050405020304" pitchFamily="18" charset="0"/>
              </a:rPr>
            </a:br>
            <a:endParaRPr lang="en-US" sz="4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00201"/>
            <a:ext cx="8596668" cy="4441162"/>
          </a:xfrm>
        </p:spPr>
        <p:txBody>
          <a:bodyPr/>
          <a:lstStyle/>
          <a:p>
            <a:r>
              <a:rPr lang="en-US" dirty="0"/>
              <a:t>State sponsorship where the group receives support from other countries has assisted them in managing their activities.</a:t>
            </a:r>
          </a:p>
          <a:p>
            <a:r>
              <a:rPr lang="en-US" dirty="0"/>
              <a:t>The group has received donations and gifts from the sympathizers of the group through charity institutions.</a:t>
            </a:r>
          </a:p>
          <a:p>
            <a:r>
              <a:rPr lang="en-US" dirty="0"/>
              <a:t>They engage in criminal activities that help them in getting the financial backing that they need.</a:t>
            </a:r>
          </a:p>
          <a:p>
            <a:r>
              <a:rPr lang="en-US" dirty="0"/>
              <a:t>The group also uses popular support which is earned by conducting of development activities that make the people view them as less of a terrorist group and thus contribute to their kitty.</a:t>
            </a:r>
          </a:p>
          <a:p>
            <a:endParaRPr lang="en-US" dirty="0"/>
          </a:p>
          <a:p>
            <a:endParaRPr lang="en-US" dirty="0"/>
          </a:p>
        </p:txBody>
      </p:sp>
    </p:spTree>
    <p:extLst>
      <p:ext uri="{BB962C8B-B14F-4D97-AF65-F5344CB8AC3E}">
        <p14:creationId xmlns:p14="http://schemas.microsoft.com/office/powerpoint/2010/main" val="168011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27314"/>
          </a:xfrm>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Agenda and goals</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67543"/>
            <a:ext cx="8596668" cy="4473819"/>
          </a:xfrm>
        </p:spPr>
        <p:txBody>
          <a:bodyPr>
            <a:normAutofit/>
          </a:bodyPr>
          <a:lstStyle/>
          <a:p>
            <a:r>
              <a:rPr lang="en-US" dirty="0"/>
              <a:t>The group has an economic agenda of controlling all the economic activities found in the country.</a:t>
            </a:r>
          </a:p>
          <a:p>
            <a:r>
              <a:rPr lang="en-US" dirty="0"/>
              <a:t>The financial agenda resonates along acquiring of financial resources which is key to their growth and success.</a:t>
            </a:r>
          </a:p>
          <a:p>
            <a:r>
              <a:rPr lang="en-US" dirty="0"/>
              <a:t>Their social agenda is to create a strong bond within the Muslim community that is useful in fighting for their rights.</a:t>
            </a:r>
          </a:p>
          <a:p>
            <a:r>
              <a:rPr lang="en-US" dirty="0"/>
              <a:t>Their goal is taking over the management of the whole country.</a:t>
            </a:r>
          </a:p>
          <a:p>
            <a:r>
              <a:rPr lang="en-US" dirty="0"/>
              <a:t>They also intend to build up ammunitions and equipment critical for their operations.</a:t>
            </a:r>
          </a:p>
          <a:p>
            <a:r>
              <a:rPr lang="en-US" dirty="0"/>
              <a:t>To discourage foreign investment and assistance for the society to depend on them is also one of their goals.</a:t>
            </a:r>
          </a:p>
        </p:txBody>
      </p:sp>
    </p:spTree>
    <p:extLst>
      <p:ext uri="{BB962C8B-B14F-4D97-AF65-F5344CB8AC3E}">
        <p14:creationId xmlns:p14="http://schemas.microsoft.com/office/powerpoint/2010/main" val="3824586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90600"/>
          </a:xfrm>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Philosophy of the Group</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t>The group is mainly built on the Muslim extremists beliefs.</a:t>
            </a:r>
          </a:p>
          <a:p>
            <a:r>
              <a:rPr lang="en-US" dirty="0"/>
              <a:t>They have adopted the expansionist jihad philosophy.</a:t>
            </a:r>
          </a:p>
          <a:p>
            <a:r>
              <a:rPr lang="en-US" dirty="0"/>
              <a:t>The philosophy advocates for Muslim members to defend themselves against oppression and external aggression.</a:t>
            </a:r>
          </a:p>
          <a:p>
            <a:r>
              <a:rPr lang="en-US" dirty="0"/>
              <a:t>The struggles and effort put are all done in the name of their God.</a:t>
            </a:r>
          </a:p>
          <a:p>
            <a:r>
              <a:rPr lang="en-US" dirty="0"/>
              <a:t>The philosophy has contributed to the recruitment of more members into the group.</a:t>
            </a:r>
          </a:p>
          <a:p>
            <a:endParaRPr lang="en-US" dirty="0"/>
          </a:p>
          <a:p>
            <a:endParaRPr lang="en-US" dirty="0"/>
          </a:p>
        </p:txBody>
      </p:sp>
    </p:spTree>
    <p:extLst>
      <p:ext uri="{BB962C8B-B14F-4D97-AF65-F5344CB8AC3E}">
        <p14:creationId xmlns:p14="http://schemas.microsoft.com/office/powerpoint/2010/main" val="2912396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7943"/>
          </a:xfrm>
        </p:spPr>
        <p:txBody>
          <a:bodyPr>
            <a:normAutofit fontScale="90000"/>
          </a:bodyPr>
          <a:lstStyle/>
          <a:p>
            <a:pPr algn="ctr"/>
            <a:r>
              <a:rPr lang="en-US" sz="4000" b="1" dirty="0">
                <a:latin typeface="Times New Roman" panose="02020603050405020304" pitchFamily="18" charset="0"/>
                <a:cs typeface="Times New Roman" panose="02020603050405020304" pitchFamily="18" charset="0"/>
              </a:rPr>
              <a:t>Objectives of the Group</a:t>
            </a:r>
            <a:br>
              <a:rPr lang="en-US" sz="4000" b="1" dirty="0">
                <a:latin typeface="Times New Roman" panose="02020603050405020304" pitchFamily="18" charset="0"/>
                <a:cs typeface="Times New Roman" panose="02020603050405020304" pitchFamily="18" charset="0"/>
              </a:rPr>
            </a:br>
            <a:endParaRPr lang="en-US" sz="4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t>The group hopes to accumulate adequate resources for funding of their activities.</a:t>
            </a:r>
          </a:p>
          <a:p>
            <a:r>
              <a:rPr lang="en-US" dirty="0"/>
              <a:t>To gain popularity and recognition across the world.</a:t>
            </a:r>
          </a:p>
          <a:p>
            <a:r>
              <a:rPr lang="en-US" dirty="0"/>
              <a:t>To convert all the people to Islamism.</a:t>
            </a:r>
          </a:p>
          <a:p>
            <a:r>
              <a:rPr lang="en-US" dirty="0"/>
              <a:t>To expand its network across the world.</a:t>
            </a:r>
          </a:p>
          <a:p>
            <a:r>
              <a:rPr lang="en-US" dirty="0"/>
              <a:t>To establish a state where only Islamic people dwell.</a:t>
            </a:r>
          </a:p>
          <a:p>
            <a:r>
              <a:rPr lang="en-US" dirty="0"/>
              <a:t>To control the whole territory of Somalia.</a:t>
            </a:r>
          </a:p>
        </p:txBody>
      </p:sp>
    </p:spTree>
    <p:extLst>
      <p:ext uri="{BB962C8B-B14F-4D97-AF65-F5344CB8AC3E}">
        <p14:creationId xmlns:p14="http://schemas.microsoft.com/office/powerpoint/2010/main" val="3214373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7943"/>
          </a:xfrm>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Fictitious attack</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67543"/>
            <a:ext cx="8596668" cy="4473819"/>
          </a:xfrm>
        </p:spPr>
        <p:txBody>
          <a:bodyPr>
            <a:normAutofit/>
          </a:bodyPr>
          <a:lstStyle/>
          <a:p>
            <a:r>
              <a:rPr lang="en-US" dirty="0"/>
              <a:t>One of the buildings in the capital city Mogadishu has been earmarked for the attack.</a:t>
            </a:r>
          </a:p>
          <a:p>
            <a:r>
              <a:rPr lang="en-US" dirty="0"/>
              <a:t>There are several foreign business and foreign people that visit the building frequently.</a:t>
            </a:r>
          </a:p>
          <a:p>
            <a:r>
              <a:rPr lang="en-US" dirty="0"/>
              <a:t>The purpose of the attack is to exact revenge for the atrocities their governments have committed against the Somali people.</a:t>
            </a:r>
          </a:p>
          <a:p>
            <a:r>
              <a:rPr lang="en-US" dirty="0"/>
              <a:t>The mode of attack will be use of firearms to shoot and kill.</a:t>
            </a:r>
          </a:p>
          <a:p>
            <a:r>
              <a:rPr lang="en-US" dirty="0"/>
              <a:t>The attackers will be disguised as customers to enable them breach the security.</a:t>
            </a:r>
          </a:p>
          <a:p>
            <a:r>
              <a:rPr lang="en-US" dirty="0"/>
              <a:t>The attack will be coordinated by a commander with specific instructions to the leader of the attack on the ground.</a:t>
            </a:r>
          </a:p>
          <a:p>
            <a:r>
              <a:rPr lang="en-US" dirty="0"/>
              <a:t>The communication is to be done using a secured line to be disposed moments before the attack.</a:t>
            </a:r>
          </a:p>
          <a:p>
            <a:endParaRPr lang="en-US" dirty="0"/>
          </a:p>
        </p:txBody>
      </p:sp>
    </p:spTree>
    <p:extLst>
      <p:ext uri="{BB962C8B-B14F-4D97-AF65-F5344CB8AC3E}">
        <p14:creationId xmlns:p14="http://schemas.microsoft.com/office/powerpoint/2010/main" val="2151698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08957"/>
          </a:xfrm>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Conclusion</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18557"/>
            <a:ext cx="8596668" cy="4522805"/>
          </a:xfrm>
        </p:spPr>
        <p:txBody>
          <a:bodyPr>
            <a:normAutofit/>
          </a:bodyPr>
          <a:lstStyle/>
          <a:p>
            <a:r>
              <a:rPr lang="en-US" dirty="0"/>
              <a:t>The emergence of terror groups across the world has increased at a high rate.</a:t>
            </a:r>
          </a:p>
          <a:p>
            <a:r>
              <a:rPr lang="en-US" dirty="0"/>
              <a:t>The well organized organizational structures help in executing their duties in a big way.</a:t>
            </a:r>
          </a:p>
          <a:p>
            <a:r>
              <a:rPr lang="en-US" dirty="0"/>
              <a:t>Financial backing of the terrorist groups has contributed immensely to the success of the terror groups.</a:t>
            </a:r>
          </a:p>
          <a:p>
            <a:r>
              <a:rPr lang="en-US" dirty="0"/>
              <a:t>Charity institutions have long ben used to transact funds for funding of terrorism.</a:t>
            </a:r>
          </a:p>
          <a:p>
            <a:r>
              <a:rPr lang="en-US" dirty="0"/>
              <a:t>There is need to scrutinize the transactions going to these institutions in order to establish their real purpose</a:t>
            </a:r>
          </a:p>
        </p:txBody>
      </p:sp>
    </p:spTree>
    <p:extLst>
      <p:ext uri="{BB962C8B-B14F-4D97-AF65-F5344CB8AC3E}">
        <p14:creationId xmlns:p14="http://schemas.microsoft.com/office/powerpoint/2010/main" val="146220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59971"/>
          </a:xfrm>
        </p:spPr>
        <p:txBody>
          <a:bodyPr>
            <a:normAutofit fontScale="90000"/>
          </a:bodyPr>
          <a:lstStyle/>
          <a:p>
            <a:pPr algn="ctr"/>
            <a:r>
              <a:rPr lang="en-US" sz="4000" b="1" dirty="0">
                <a:latin typeface="Times New Roman" panose="02020603050405020304" pitchFamily="18" charset="0"/>
                <a:cs typeface="Times New Roman" panose="02020603050405020304" pitchFamily="18" charset="0"/>
              </a:rPr>
              <a:t>References</a:t>
            </a:r>
            <a:br>
              <a:rPr lang="en-US" dirty="0"/>
            </a:br>
            <a:endParaRPr lang="en-US" dirty="0"/>
          </a:p>
        </p:txBody>
      </p:sp>
      <p:sp>
        <p:nvSpPr>
          <p:cNvPr id="3" name="Content Placeholder 2"/>
          <p:cNvSpPr>
            <a:spLocks noGrp="1"/>
          </p:cNvSpPr>
          <p:nvPr>
            <p:ph idx="1"/>
          </p:nvPr>
        </p:nvSpPr>
        <p:spPr>
          <a:xfrm>
            <a:off x="677334" y="1469571"/>
            <a:ext cx="8596668" cy="4571791"/>
          </a:xfrm>
        </p:spPr>
        <p:txBody>
          <a:bodyPr>
            <a:normAutofit/>
          </a:bodyPr>
          <a:lstStyle/>
          <a:p>
            <a:r>
              <a:rPr lang="en-US" dirty="0" err="1">
                <a:latin typeface="Times New Roman" panose="02020603050405020304" pitchFamily="18" charset="0"/>
                <a:cs typeface="Times New Roman" panose="02020603050405020304" pitchFamily="18" charset="0"/>
              </a:rPr>
              <a:t>Aliu</a:t>
            </a:r>
            <a:r>
              <a:rPr lang="en-US" dirty="0">
                <a:latin typeface="Times New Roman" panose="02020603050405020304" pitchFamily="18" charset="0"/>
                <a:cs typeface="Times New Roman" panose="02020603050405020304" pitchFamily="18" charset="0"/>
              </a:rPr>
              <a:t>, M., </a:t>
            </a:r>
            <a:r>
              <a:rPr lang="en-US" dirty="0" err="1">
                <a:latin typeface="Times New Roman" panose="02020603050405020304" pitchFamily="18" charset="0"/>
                <a:cs typeface="Times New Roman" panose="02020603050405020304" pitchFamily="18" charset="0"/>
              </a:rPr>
              <a:t>Bektashi</a:t>
            </a:r>
            <a:r>
              <a:rPr lang="en-US" dirty="0">
                <a:latin typeface="Times New Roman" panose="02020603050405020304" pitchFamily="18" charset="0"/>
                <a:cs typeface="Times New Roman" panose="02020603050405020304" pitchFamily="18" charset="0"/>
              </a:rPr>
              <a:t>, M., </a:t>
            </a:r>
            <a:r>
              <a:rPr lang="en-US" dirty="0" err="1">
                <a:latin typeface="Times New Roman" panose="02020603050405020304" pitchFamily="18" charset="0"/>
                <a:cs typeface="Times New Roman" panose="02020603050405020304" pitchFamily="18" charset="0"/>
              </a:rPr>
              <a:t>Sahiti</a:t>
            </a:r>
            <a:r>
              <a:rPr lang="en-US" dirty="0">
                <a:latin typeface="Times New Roman" panose="02020603050405020304" pitchFamily="18" charset="0"/>
                <a:cs typeface="Times New Roman" panose="02020603050405020304" pitchFamily="18" charset="0"/>
              </a:rPr>
              <a:t>, A., &amp; </a:t>
            </a:r>
            <a:r>
              <a:rPr lang="en-US" dirty="0" err="1">
                <a:latin typeface="Times New Roman" panose="02020603050405020304" pitchFamily="18" charset="0"/>
                <a:cs typeface="Times New Roman" panose="02020603050405020304" pitchFamily="18" charset="0"/>
              </a:rPr>
              <a:t>Sahiti</a:t>
            </a:r>
            <a:r>
              <a:rPr lang="en-US" dirty="0">
                <a:latin typeface="Times New Roman" panose="02020603050405020304" pitchFamily="18" charset="0"/>
                <a:cs typeface="Times New Roman" panose="02020603050405020304" pitchFamily="18" charset="0"/>
              </a:rPr>
              <a:t>, A. (2017). A review of sources on terrorist financing. </a:t>
            </a:r>
            <a:r>
              <a:rPr lang="en-US" i="1" dirty="0" err="1">
                <a:latin typeface="Times New Roman" panose="02020603050405020304" pitchFamily="18" charset="0"/>
                <a:cs typeface="Times New Roman" panose="02020603050405020304" pitchFamily="18" charset="0"/>
              </a:rPr>
              <a:t>Acta</a:t>
            </a:r>
            <a:r>
              <a:rPr lang="en-US" i="1" dirty="0">
                <a:latin typeface="Times New Roman" panose="02020603050405020304" pitchFamily="18" charset="0"/>
                <a:cs typeface="Times New Roman" panose="02020603050405020304" pitchFamily="18" charset="0"/>
              </a:rPr>
              <a:t> U. </a:t>
            </a:r>
            <a:r>
              <a:rPr lang="en-US" i="1" dirty="0" err="1">
                <a:latin typeface="Times New Roman" panose="02020603050405020304" pitchFamily="18" charset="0"/>
                <a:cs typeface="Times New Roman" panose="02020603050405020304" pitchFamily="18" charset="0"/>
              </a:rPr>
              <a:t>Danubius</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Jur</a:t>
            </a:r>
            <a:r>
              <a:rPr lang="en-US" i="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97.</a:t>
            </a:r>
          </a:p>
          <a:p>
            <a:r>
              <a:rPr lang="en-US" dirty="0" err="1">
                <a:latin typeface="Times New Roman" panose="02020603050405020304" pitchFamily="18" charset="0"/>
                <a:cs typeface="Times New Roman" panose="02020603050405020304" pitchFamily="18" charset="0"/>
              </a:rPr>
              <a:t>Akcinaroglu</a:t>
            </a:r>
            <a:r>
              <a:rPr lang="en-US" dirty="0">
                <a:latin typeface="Times New Roman" panose="02020603050405020304" pitchFamily="18" charset="0"/>
                <a:cs typeface="Times New Roman" panose="02020603050405020304" pitchFamily="18" charset="0"/>
              </a:rPr>
              <a:t>, S., &amp; </a:t>
            </a:r>
            <a:r>
              <a:rPr lang="en-US" dirty="0" err="1">
                <a:latin typeface="Times New Roman" panose="02020603050405020304" pitchFamily="18" charset="0"/>
                <a:cs typeface="Times New Roman" panose="02020603050405020304" pitchFamily="18" charset="0"/>
              </a:rPr>
              <a:t>Tokdemir</a:t>
            </a:r>
            <a:r>
              <a:rPr lang="en-US" dirty="0">
                <a:latin typeface="Times New Roman" panose="02020603050405020304" pitchFamily="18" charset="0"/>
                <a:cs typeface="Times New Roman" panose="02020603050405020304" pitchFamily="18" charset="0"/>
              </a:rPr>
              <a:t>, E. (2018). To instill fear or love: Terrorist groups and the strategy of building reputation. </a:t>
            </a:r>
            <a:r>
              <a:rPr lang="en-US" i="1" dirty="0">
                <a:latin typeface="Times New Roman" panose="02020603050405020304" pitchFamily="18" charset="0"/>
                <a:cs typeface="Times New Roman" panose="02020603050405020304" pitchFamily="18" charset="0"/>
              </a:rPr>
              <a:t>Conflict Management and Peace Science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35</a:t>
            </a:r>
            <a:r>
              <a:rPr lang="en-US" dirty="0">
                <a:latin typeface="Times New Roman" panose="02020603050405020304" pitchFamily="18" charset="0"/>
                <a:cs typeface="Times New Roman" panose="02020603050405020304" pitchFamily="18" charset="0"/>
              </a:rPr>
              <a:t>(4), 355-377.</a:t>
            </a:r>
          </a:p>
          <a:p>
            <a:r>
              <a:rPr lang="en-US" dirty="0">
                <a:latin typeface="Times New Roman" panose="02020603050405020304" pitchFamily="18" charset="0"/>
                <a:cs typeface="Times New Roman" panose="02020603050405020304" pitchFamily="18" charset="0"/>
              </a:rPr>
              <a:t>Jung, J., &amp; Lee, J. (2015). Organizational behavior of terrorist groups. </a:t>
            </a:r>
            <a:r>
              <a:rPr lang="en-US" i="1" dirty="0">
                <a:latin typeface="Times New Roman" panose="02020603050405020304" pitchFamily="18" charset="0"/>
                <a:cs typeface="Times New Roman" panose="02020603050405020304" pitchFamily="18" charset="0"/>
              </a:rPr>
              <a:t>Journal of Public Administration and Governance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5</a:t>
            </a:r>
            <a:r>
              <a:rPr lang="en-US" dirty="0">
                <a:latin typeface="Times New Roman" panose="02020603050405020304" pitchFamily="18" charset="0"/>
                <a:cs typeface="Times New Roman" panose="02020603050405020304" pitchFamily="18" charset="0"/>
              </a:rPr>
              <a:t>(2), 62-77.</a:t>
            </a:r>
          </a:p>
          <a:p>
            <a:r>
              <a:rPr lang="en-US" dirty="0">
                <a:latin typeface="Times New Roman" panose="02020603050405020304" pitchFamily="18" charset="0"/>
                <a:cs typeface="Times New Roman" panose="02020603050405020304" pitchFamily="18" charset="0"/>
              </a:rPr>
              <a:t>Kettle, L., &amp; Mumford, A. (2017). Terrorist learning: a new analytical framework. </a:t>
            </a:r>
            <a:r>
              <a:rPr lang="en-US" i="1" dirty="0">
                <a:latin typeface="Times New Roman" panose="02020603050405020304" pitchFamily="18" charset="0"/>
                <a:cs typeface="Times New Roman" panose="02020603050405020304" pitchFamily="18" charset="0"/>
              </a:rPr>
              <a:t>Studies in Conflict &amp; Terrorism</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40</a:t>
            </a:r>
            <a:r>
              <a:rPr lang="en-US" dirty="0">
                <a:latin typeface="Times New Roman" panose="02020603050405020304" pitchFamily="18" charset="0"/>
                <a:cs typeface="Times New Roman" panose="02020603050405020304" pitchFamily="18" charset="0"/>
              </a:rPr>
              <a:t>(7), 523-538.</a:t>
            </a:r>
          </a:p>
          <a:p>
            <a:r>
              <a:rPr lang="en-US" dirty="0" err="1">
                <a:latin typeface="Times New Roman" panose="02020603050405020304" pitchFamily="18" charset="0"/>
                <a:cs typeface="Times New Roman" panose="02020603050405020304" pitchFamily="18" charset="0"/>
              </a:rPr>
              <a:t>Laqueur</a:t>
            </a:r>
            <a:r>
              <a:rPr lang="en-US" dirty="0">
                <a:latin typeface="Times New Roman" panose="02020603050405020304" pitchFamily="18" charset="0"/>
                <a:cs typeface="Times New Roman" panose="02020603050405020304" pitchFamily="18" charset="0"/>
              </a:rPr>
              <a:t>, W. (2017). </a:t>
            </a:r>
            <a:r>
              <a:rPr lang="en-US" i="1" dirty="0">
                <a:latin typeface="Times New Roman" panose="02020603050405020304" pitchFamily="18" charset="0"/>
                <a:cs typeface="Times New Roman" panose="02020603050405020304" pitchFamily="18" charset="0"/>
              </a:rPr>
              <a:t>A history of terrorism</a:t>
            </a:r>
            <a:r>
              <a:rPr lang="en-US" dirty="0">
                <a:latin typeface="Times New Roman" panose="02020603050405020304" pitchFamily="18" charset="0"/>
                <a:cs typeface="Times New Roman" panose="02020603050405020304" pitchFamily="18" charset="0"/>
              </a:rPr>
              <a:t>. Routledge.</a:t>
            </a:r>
          </a:p>
          <a:p>
            <a:r>
              <a:rPr lang="en-US" dirty="0">
                <a:latin typeface="Times New Roman" panose="02020603050405020304" pitchFamily="18" charset="0"/>
                <a:cs typeface="Times New Roman" panose="02020603050405020304" pitchFamily="18" charset="0"/>
              </a:rPr>
              <a:t>Ruggiero, V. (Ed.). (2019). </a:t>
            </a:r>
            <a:r>
              <a:rPr lang="en-US" i="1" dirty="0">
                <a:latin typeface="Times New Roman" panose="02020603050405020304" pitchFamily="18" charset="0"/>
                <a:cs typeface="Times New Roman" panose="02020603050405020304" pitchFamily="18" charset="0"/>
              </a:rPr>
              <a:t>Organized crime and terrorist networks</a:t>
            </a:r>
            <a:r>
              <a:rPr lang="en-US" dirty="0">
                <a:latin typeface="Times New Roman" panose="02020603050405020304" pitchFamily="18" charset="0"/>
                <a:cs typeface="Times New Roman" panose="02020603050405020304" pitchFamily="18" charset="0"/>
              </a:rPr>
              <a:t>. Routledge.</a:t>
            </a:r>
          </a:p>
          <a:p>
            <a:pPr marL="0" indent="0">
              <a:buNone/>
            </a:pPr>
            <a:endParaRPr lang="en-US" dirty="0"/>
          </a:p>
          <a:p>
            <a:endParaRPr lang="en-US" dirty="0"/>
          </a:p>
        </p:txBody>
      </p:sp>
    </p:spTree>
    <p:extLst>
      <p:ext uri="{BB962C8B-B14F-4D97-AF65-F5344CB8AC3E}">
        <p14:creationId xmlns:p14="http://schemas.microsoft.com/office/powerpoint/2010/main" val="166952337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94</TotalTime>
  <Words>2949</Words>
  <Application>Microsoft Office PowerPoint</Application>
  <PresentationFormat>Widescreen</PresentationFormat>
  <Paragraphs>79</Paragraphs>
  <Slides>10</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Times New Roman</vt:lpstr>
      <vt:lpstr>Trebuchet MS</vt:lpstr>
      <vt:lpstr>Wingdings 3</vt:lpstr>
      <vt:lpstr>Facet</vt:lpstr>
      <vt:lpstr>FICTITIOUS TERRORIST GROUP</vt:lpstr>
      <vt:lpstr>Introduction </vt:lpstr>
      <vt:lpstr>Organizational structure </vt:lpstr>
      <vt:lpstr>Financial backing of the group </vt:lpstr>
      <vt:lpstr>Agenda and goals </vt:lpstr>
      <vt:lpstr>Philosophy of the Group </vt:lpstr>
      <vt:lpstr>Objectives of the Group </vt:lpstr>
      <vt:lpstr>Fictitious attack </vt:lpstr>
      <vt:lpstr>Conclusion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Fictitious Terrorist Group Student’s Name: Institutional Affiliation: Date:   </dc:title>
  <dc:creator>User</dc:creator>
  <cp:lastModifiedBy>ANTONY OUMA</cp:lastModifiedBy>
  <cp:revision>20</cp:revision>
  <dcterms:created xsi:type="dcterms:W3CDTF">2019-11-10T08:16:24Z</dcterms:created>
  <dcterms:modified xsi:type="dcterms:W3CDTF">2019-11-10T14:46:02Z</dcterms:modified>
</cp:coreProperties>
</file>